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65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8.jpeg" ContentType="image/jpeg"/>
  <Override PartName="/ppt/media/image7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</p:sldIdLst>
  <p:sldSz cx="12192000" cy="6858000"/>
  <p:notesSz cx="7010400" cy="929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60" Type="http://schemas.openxmlformats.org/officeDocument/2006/relationships/slide" Target="slides/slide51.xml"/><Relationship Id="rId61" Type="http://schemas.openxmlformats.org/officeDocument/2006/relationships/slide" Target="slides/slide52.xml"/><Relationship Id="rId62" Type="http://schemas.openxmlformats.org/officeDocument/2006/relationships/slide" Target="slides/slide53.xml"/><Relationship Id="rId63" Type="http://schemas.openxmlformats.org/officeDocument/2006/relationships/slide" Target="slides/slide54.xml"/><Relationship Id="rId64" Type="http://schemas.openxmlformats.org/officeDocument/2006/relationships/slide" Target="slides/slide55.xml"/><Relationship Id="rId65" Type="http://schemas.openxmlformats.org/officeDocument/2006/relationships/slide" Target="slides/slide56.xml"/><Relationship Id="rId66" Type="http://schemas.openxmlformats.org/officeDocument/2006/relationships/slide" Target="slides/slide57.xml"/><Relationship Id="rId67" Type="http://schemas.openxmlformats.org/officeDocument/2006/relationships/slide" Target="slides/slide58.xml"/><Relationship Id="rId68" Type="http://schemas.openxmlformats.org/officeDocument/2006/relationships/slide" Target="slides/slide59.xml"/><Relationship Id="rId69" Type="http://schemas.openxmlformats.org/officeDocument/2006/relationships/slide" Target="slides/slide60.xml"/><Relationship Id="rId70" Type="http://schemas.openxmlformats.org/officeDocument/2006/relationships/slide" Target="slides/slide61.xml"/><Relationship Id="rId71" Type="http://schemas.openxmlformats.org/officeDocument/2006/relationships/slide" Target="slides/slide62.xml"/><Relationship Id="rId72" Type="http://schemas.openxmlformats.org/officeDocument/2006/relationships/slide" Target="slides/slide63.xml"/><Relationship Id="rId73" Type="http://schemas.openxmlformats.org/officeDocument/2006/relationships/slide" Target="slides/slide64.xml"/><Relationship Id="rId74" Type="http://schemas.openxmlformats.org/officeDocument/2006/relationships/slide" Target="slides/slide65.xml"/><Relationship Id="rId7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move the slide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2000" spc="-1" strike="noStrike">
                <a:latin typeface="Arial"/>
              </a:rPr>
              <a:t>Click to edit the notes format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1400" spc="-1" strike="noStrike">
                <a:latin typeface="Times New Roman"/>
              </a:rPr>
              <a:t>&lt;header&gt;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dt" idx="2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ftr" idx="2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&lt;footer&gt;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 type="sldNum" idx="2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CB08F2F-B585-4A29-A4C8-8C21E3332145}" type="slidenum">
              <a:rPr b="0" lang="en-CA" sz="1400" spc="-1" strike="noStrike"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 type="sldNum" idx="24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C4F801C-BDF3-42DD-B82F-1155FD38D1D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Now is the time to engage in an interactive Q&amp;A session where you can ask questions, share insights, and clarify any doubts about the topics we have covered so far.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This open discussion is designed to ensure that every participant has the opportunity to voice their thoughts and learn from the collective experience of the group.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Your questions and comments are valuable as they help us identify areas that may need further explanation and enable us to tailor future sessions to your needs.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We encourage you to speak up and contribute to the dialogue, as this interaction is one of the key components of our interactive learning approach.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As the session progresses, take note of any questions or ideas that you would like to revisit, and feel free to share your perspectives with the class.</a:t>
            </a:r>
            <a:endParaRPr b="0" lang="en-CA" sz="1200" spc="-1" strike="noStrike"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sldNum" idx="25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93A975C-595F-450D-AF6B-D9D84CE6A82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73175D-DD59-499F-97BD-30D1E4EE7CE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CF464F-9041-44CB-82BF-5D57AC20F84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6337B7-A639-4376-BAAC-31E03FB88CC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C5782C-3436-477D-A63B-9DD0C672C26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C562E9-B0F5-49F0-8F34-61868EC7F85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9BCB5FE-7630-41E6-AD89-36CF6848018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ED83E97-1DF9-42FA-BFA0-7BCB13F1EA8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CEB55E6-8016-4004-AC97-196B05C8C51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8170D1C-85AE-42C7-A6D0-2F05B4DC2EF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71BD477-445A-44E6-8FF7-A5F7E983FEC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9FD87C3-F35E-4667-846A-C6904DD93B0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C03B6B-07FC-4FBE-B912-2BE87E1871E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222402A-D207-48FA-A2B8-FDCF5874E6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B47C2B3-688A-472A-8B8E-12877387A4E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F15B174-11F9-4030-8DD1-37A9B4AEA38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B3BA920-A063-4ED4-A0A4-CD1DF5D1B2B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8DB4D3A-7686-4488-9185-42D49F858A9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9EF2283-35F1-4D1F-BB84-253EC9A36C86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895AE5A-F6B7-4508-AAEF-B0122E24D627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4BA2346-2F63-4DED-AA5A-9E25DCBCB458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D146D15-8A4E-4125-9F5C-C2DB9B7D9B90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E9280C2-A6A2-4FD3-B797-82C8C54242A4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DFBB1E-4B01-49F3-9B8B-4A16D67052A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3827832-FC97-4C30-BFD2-DEEAD2D0A8A3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F69C30D-C6D5-4B34-8D1A-122ED8A6C82C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1AE6ED8-3AE1-489B-8F8D-979B2F0CB452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207232F-2DEB-4A09-B34F-AF4126343D44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4696690-9106-4D65-BF4A-A7504FF95DF9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ABD3D38-205A-4D97-A376-766597232F40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1453770-DC9E-41CC-9911-035BAB28F75A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626CD62-9E2B-428C-B4AE-95C4F61F49D2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050A7751-5889-40FD-A740-F02184247EC6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1CC8483A-33A2-4C05-BA4F-46CD51581F6B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257A31-B410-4133-ADF3-39FE5603241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9D3613A-3737-4F57-B675-BDEB0289FA1B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191C76B-934B-422E-AC85-1D368743D572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6029BD21-5FFD-4062-9C6D-ECCAB10BA53D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C1D0637-D06A-402C-8374-EC7C628D7700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50B6FEFD-641B-4505-98E3-E82FB9D3B37E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00952A29-06A1-4CC9-AAA8-F9986F92D498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A2860DA-2A71-4AF4-9163-CD6D8EC304ED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A28780F-50E8-4084-A306-3A23B16D4B36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43414C28-A315-4E83-983C-45CA0FBDEC2C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D6DEDB0-692B-4714-910F-22B5A06F2CF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EFF42B-F178-4F68-997E-FEBB17C18C8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2EDEC25-3477-495C-8B36-1C2BFB90F2F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E6F165E-96EB-4AA1-B084-978B99823EA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6F093C0-D0DA-4E8A-97BC-3030FD8CDA3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15BBE41-8D6D-44E0-9254-655D07197E8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13C12E6-7175-4F98-B1A6-C46ABE9938D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41DC330-9A96-4BD2-90DD-66AFA35E974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0F78002-5F28-46A9-96A1-82ACD949F54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D217649-A577-49AC-9BDB-382158F118D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6DA7487-C466-47E9-8E10-89425C5E152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97FB030-A6C6-4951-841E-B364F47E56D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63D5D2-0498-47D6-AEBB-7FF4DA51574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47A4330-573E-4BAD-83E9-4061891C610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F000800-87D4-43A3-8D5C-9CDD1841191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7CFC8DE-D9EC-4671-87C8-F9D08268DD4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7BA7B89-064E-4DF2-BCBA-A42C673F98B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85D7586-4D23-4025-8C98-41EE8A0EDA7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74A28EA-7852-4ECB-A5BE-4F117575617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EAF2730-EC16-4D62-83AB-29DD9B107FB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7361E6F-B0F1-4FD3-9D25-C934146E121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AF76BA6-CA44-4753-B1BD-7486FBDEECE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C7ADF08-D033-40CF-869B-7C9F67FA309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FE7A20-B896-4D8B-87A1-8FD089DE390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9E8CD4D-3936-4A53-8DEE-CF98D7634F6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5D3C574-F0B5-44EB-A194-147AD960A7C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6B47429-3C12-456E-A52A-8F30ED4B15A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F0D0A5F3-1B55-4131-8775-051E0FDED64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66A797ED-DF7B-4D6B-89F1-CFF40D8DF5E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4108FCCF-3E12-4ADC-A840-5BC7F59BA73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71E36134-257D-44C8-8496-565D53A8CDF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98418005-97D7-4D67-A4D3-4694A8A74E6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4F775871-DBA1-4298-B448-82DC358497C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37E122D2-2020-426F-B479-C78C814A8A5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E9F9E7-119A-4B4A-85BA-CC358928860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44C25825-6D0F-4E05-BF04-A0D8C49273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33507D29-5C5C-4A39-8392-759280A92DE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F6E96623-FCEB-4310-9F1F-90CB3362C46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1CE46B80-39BD-4E9B-AA78-53B0B697632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DBFEE1D6-DBFA-4988-8BBB-C16D98B5B66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2D327F3-8A73-45A4-A44D-5B7F45319DD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06375360-8044-474C-B1D8-4972EB3237DF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4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D07AEA29-7B1E-44AC-8A98-EF81FA69594F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dt" idx="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92" name="Straight Connector 8"/>
          <p:cNvCxnSpPr/>
          <p:nvPr/>
        </p:nvCxnSpPr>
        <p:spPr>
          <a:xfrm>
            <a:off x="6663240" y="154116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93" name="PlaceHolder 1"/>
          <p:cNvSpPr>
            <a:spLocks noGrp="1"/>
          </p:cNvSpPr>
          <p:nvPr>
            <p:ph type="ftr" idx="7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ldNum" idx="8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E2FD2CEE-6358-4B36-A2A1-CFAB10992CFD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ftr" idx="9"/>
          </p:nvPr>
        </p:nvSpPr>
        <p:spPr>
          <a:xfrm>
            <a:off x="44280" y="657432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a6a6a6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sldNum" idx="10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777998D3-A3A2-47D8-BF38-21300CC99ADB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ftr" idx="1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A41468B2-F49E-4DA1-9FCA-653A1050040D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dt" idx="1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222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ftr" idx="1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sldNum" idx="1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BFDCD15A-A224-4CA1-850C-8FF60375BE7F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dt" idx="1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6"/>
          <p:cNvSpPr/>
          <p:nvPr/>
        </p:nvSpPr>
        <p:spPr>
          <a:xfrm>
            <a:off x="12001320" y="0"/>
            <a:ext cx="190080" cy="137124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Rectangle 7"/>
          <p:cNvSpPr/>
          <p:nvPr/>
        </p:nvSpPr>
        <p:spPr>
          <a:xfrm>
            <a:off x="12001320" y="1371600"/>
            <a:ext cx="190080" cy="54860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217440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78672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79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dt" idx="17"/>
          </p:nvPr>
        </p:nvSpPr>
        <p:spPr>
          <a:xfrm>
            <a:off x="609480" y="6172200"/>
            <a:ext cx="4571640" cy="30456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buNone/>
              <a:defRPr b="0" lang="en-US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ftr" idx="18"/>
          </p:nvPr>
        </p:nvSpPr>
        <p:spPr>
          <a:xfrm>
            <a:off x="609480" y="6492960"/>
            <a:ext cx="4571640" cy="28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sldNum" idx="19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74AC3519-4E8F-4E58-8375-69F1A1AF243E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cxnSp>
        <p:nvCxnSpPr>
          <p:cNvPr id="273" name="Straight Connector 8"/>
          <p:cNvCxnSpPr/>
          <p:nvPr/>
        </p:nvCxnSpPr>
        <p:spPr>
          <a:xfrm>
            <a:off x="6663240" y="1656720"/>
            <a:ext cx="360" cy="444420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5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6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5" descr=""/>
          <p:cNvPicPr/>
          <p:nvPr/>
        </p:nvPicPr>
        <p:blipFill>
          <a:blip r:embed="rId1"/>
          <a:stretch/>
        </p:blipFill>
        <p:spPr>
          <a:xfrm>
            <a:off x="0" y="1303920"/>
            <a:ext cx="12191040" cy="6094800"/>
          </a:xfrm>
          <a:prstGeom prst="rect">
            <a:avLst/>
          </a:prstGeom>
          <a:ln w="0">
            <a:noFill/>
          </a:ln>
        </p:spPr>
      </p:pic>
      <p:sp>
        <p:nvSpPr>
          <p:cNvPr id="317" name="PlaceHolder 1"/>
          <p:cNvSpPr>
            <a:spLocks noGrp="1"/>
          </p:cNvSpPr>
          <p:nvPr>
            <p:ph type="ftr" idx="23"/>
          </p:nvPr>
        </p:nvSpPr>
        <p:spPr>
          <a:xfrm>
            <a:off x="9588960" y="127440"/>
            <a:ext cx="2602080" cy="339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“</a:t>
            </a: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Develop a passion for learning.”</a:t>
            </a:r>
            <a:endParaRPr b="0" lang="en-CA" sz="1100" spc="-1" strike="noStrike">
              <a:latin typeface="Times New Roman"/>
            </a:endParaRPr>
          </a:p>
        </p:txBody>
      </p:sp>
      <p:sp>
        <p:nvSpPr>
          <p:cNvPr id="318" name="Text Box 2"/>
          <p:cNvSpPr/>
          <p:nvPr/>
        </p:nvSpPr>
        <p:spPr>
          <a:xfrm>
            <a:off x="58680" y="468000"/>
            <a:ext cx="10306080" cy="1225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7000"/>
              </a:lnSpc>
              <a:spcAft>
                <a:spcPts val="799"/>
              </a:spcAft>
              <a:buNone/>
            </a:pPr>
            <a:r>
              <a:rPr b="0" lang="en-US" sz="3600" spc="-1" strike="noStrike">
                <a:solidFill>
                  <a:srgbClr val="ff0000"/>
                </a:solidFill>
                <a:latin typeface="Gadugi"/>
                <a:ea typeface="Calibri"/>
              </a:rPr>
              <a:t>RISK AND RESILIENCE BOOTCAMP</a:t>
            </a:r>
            <a:br>
              <a:rPr sz="3600"/>
            </a:br>
            <a:endParaRPr b="0" lang="en-CA" sz="3600" spc="-1" strike="noStrike">
              <a:latin typeface="Arial"/>
            </a:endParaRPr>
          </a:p>
        </p:txBody>
      </p:sp>
      <p:sp>
        <p:nvSpPr>
          <p:cNvPr id="319" name="Oval 1"/>
          <p:cNvSpPr/>
          <p:nvPr/>
        </p:nvSpPr>
        <p:spPr>
          <a:xfrm>
            <a:off x="11068920" y="5891760"/>
            <a:ext cx="619200" cy="619200"/>
          </a:xfrm>
          <a:prstGeom prst="ellipse">
            <a:avLst/>
          </a:prstGeom>
          <a:solidFill>
            <a:srgbClr val="7a7a7a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1</a:t>
            </a:r>
            <a:endParaRPr b="0" lang="en-CA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Identification Step by Step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Select the process to model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Choose a process that is critical to business operations or IT-risk related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 customer onboarding, change-management, incident response, data access provisioning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Map the “as-is” process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 </a:t>
            </a:r>
            <a:r>
              <a:rPr b="0" lang="en-CA" sz="1800" spc="-1" strike="noStrike">
                <a:latin typeface="Nirmala UI Semilight"/>
              </a:rPr>
              <a:t>Use BPMN or other notation to capture how work actually flows today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Include start/end points, tasks, decision points, handoffs, system steps, manual steps, exceptions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Use swimlanes/partitions if different departments or systems are involved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Annotate where the process uses systems, where people operate manually, where there are delays or dependencies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Identification Step by Step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Overlay risk indicators on the model and ask: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Identify where are the handoffs occur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People to people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System to people, or vice vera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System to system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Identify manual steps or processes that could be automated or are error-prone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Identify loops or rework steps where there is a higher chance of delay or error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Is there a single person or system that if it fails, the process stops?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This is a single point of failure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Are the decision-points well documented, are there missing controls or lack of visibility?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How is data passed? Is it secure, accurate, validated?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What happens when exceptions occur? Are there contingency steps?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Identification Step by Step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Risk modeling approaches often follow the process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Model the process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Use the model to prompt risk identification.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By analyzing each activity of a business process you are more likely to identify risks than by relying solely on unstructured brainstorming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Identification Step by Step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Identify where control weaknesses exist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Highlight where controls are missing, ambiguous, redundant, or overlapping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 example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manual approval step that has no logging or oversight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task assigned to a person who also does approvals and execution (lack of segregation of duties)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system dependency with no backup or no change control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Prioritize risk areas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Based on the process model, prioritize: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Likelihood of failure/disruption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Impact of that failure (financial, regulatory, reputational, operational).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visual depiction of the process is a way to justify your prioritization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example, identifying a single point of failure at a critical step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Identification Step by Step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Design improvements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Once the model is overlaid with the identified risks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process can be re-engineered by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Proposing controls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Identifying redundant paths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Identifying automation opportunities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Improving monitoring to enhance detective controls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 </a:t>
            </a:r>
            <a:r>
              <a:rPr b="0" lang="en-CA" sz="1800" spc="-1" strike="noStrike">
                <a:latin typeface="Nirmala UI Semilight"/>
              </a:rPr>
              <a:t>The model becomes a communication tool with stakeholders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Flow of Risk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00"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Traditional process modeling focuses on the flow of work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Adding a risk-aware lens, shifts focus to the flow of risk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How risk propagates through process steps, handoffs, and system interactions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 example: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If Task A feeds into Task B, and Task A is manual and error-prone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Then Task B  can receive incorrect data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This is a risk flow because the risk flows from A to B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process map visualizes the pathway of work </a:t>
            </a:r>
            <a:r>
              <a:rPr b="0" i="1" lang="en-CA" sz="1800" spc="-1" strike="noStrike">
                <a:latin typeface="Nirmala UI Semilight"/>
              </a:rPr>
              <a:t>and</a:t>
            </a:r>
            <a:r>
              <a:rPr b="0" lang="en-CA" sz="1800" spc="-1" strike="noStrike">
                <a:latin typeface="Nirmala UI Semilight"/>
              </a:rPr>
              <a:t> the pathway of potential failures, delays, rework, data leaks, control gaps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Visual modelling makes hidden dependencies visible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 example: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system that triggers the next step but if it fails, the work stops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manual check that is executed late or is incomplete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hand-off between departments with unclear responsibility creating a risk blindspot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Integrating BPM into Risk analysis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BPM can be included foundation activity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Identify critical processes, map them, overlay risk and dependencies, feed those into the risk register or assessment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Use the diagrams in workshops with stakeholders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 visual nature aids understanding, builds engagement, and supports communication across business/IT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Treat the process models as living artifacts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Update when process changes occur, when new systems are introduced, or when control environment shifts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Otherwise they become stale and lose analytic value. 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Link the process models to control frameworks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Mapping where controls reside or should reside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Map to resilience procedures like the resilience plan for the  failure of a key step 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Use the models during incident response or root cause analysis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When something failed, revisit the process model to see where the breakdown occurred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Bottlenecks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Once a process is mapped, it becomes possible to assess operational and systemic vulnerabilities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Bottlenecks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Stages where tasks accumulate due to resource constraints, approval delays, or inefficient handoffs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Indicators include high cycle time, queue buildup, or repeated rework.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Single points of failure (SPOFs)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Individuals, systems, or tools whose failure halts the entire process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single IT administrator controlling access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critical spreadsheet managed by one person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Bottlenecks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28476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place in a process where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 demand like work, tasks, information exceeds the capacity of that step like workers, system capacity, hand-offs or approvals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Slows down the overall flow.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rest of the process may be efficient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But the bottleneck effectively limits the throughput of the entire end-to-end chain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Analogous to the neck of a bottle limiting the flow of liquid.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Bottlenecks may be temporary (short-term) or structural/chronic (long-term)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Short-term could be a system outage or a person’s absence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Long-term may be inherent capacity mismatch, workflow design fault, or outdated system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Bottlenecks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54" name="" descr=""/>
          <p:cNvPicPr/>
          <p:nvPr/>
        </p:nvPicPr>
        <p:blipFill>
          <a:blip r:embed="rId1"/>
          <a:stretch/>
        </p:blipFill>
        <p:spPr>
          <a:xfrm>
            <a:off x="1798200" y="1256040"/>
            <a:ext cx="8323200" cy="41994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Bottlenecks in Risk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From a risk perspective, bottlenecks are critical because they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Increase cycle time and lead time, thereby delaying deliverables and reducing responsiveness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Create back-logs or work queues, which increase exposure to error, rework, and potential control failures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May indicate hidden single points of failure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example, if one stage cannot scale or is highly dependent on a resource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Amplify the impact of other risks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example,  a bottleneck in a process may mean that when an upstream system fails, the backlog grows and uncontrolled work continues, increasing operational and compliance risk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Erode organizational resilience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If the bottleneck is not addressed, the system cannot adapt quickly to spikes in demand, external shocks, or changes in process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Common Types of Bottlenecks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Capacity constraints: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person, team, or system cannot process work as fast as it arrives.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one expert reviewer approves all change requests and is overloaded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Manual hand-offs or approvals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Tasks that require manual intervention, sign-off, or handover tend to be slower and more error-prone, introducing delay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System performance or outdated technology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Legacy systems, slow response times, or batch processing can create bottlenecks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Common Types of Bottlenecks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Handoff/transition delays across departments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When work moves from one team or system to another (especially across silos) delays often occur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Redundant, unclear or overly complex workflows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Too many steps, rework loops, unnecessary approvals all slow the process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Resource or role dependency (single person, single team):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When only one person or team performs a critical step, the process becomes fragile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Variability and unpredictable demand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Large fluctuations in work volume without matching capacity produce bottlenecks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How to Identify Bottlenecks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1: Select the process scope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Choose a critical process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  new-client onboarding, incident response escalation, change management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Define clear start and end points so you know what you’re analyzing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2: Map the “as-is” workflow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Create a visual model (flowchart, BPMN, swimlane) showing steps, decision points, hand-offs, systems, manual tasks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Annotate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Where tasks queue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Where hand-offs happen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What systems are used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Who is responsible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Use data where possible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cycle times, wait times, queue lengths.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How to Identify Bottlenecks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3: Collect data and observe metrics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Key metrics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Lead time:</a:t>
            </a:r>
            <a:r>
              <a:rPr b="0" lang="en-CA" sz="1400" spc="-1" strike="noStrike">
                <a:latin typeface="Nirmala UI Semilight"/>
              </a:rPr>
              <a:t> time from request to completion, also called transaction time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Cycle time:</a:t>
            </a:r>
            <a:r>
              <a:rPr b="0" lang="en-CA" sz="1400" spc="-1" strike="noStrike">
                <a:latin typeface="Nirmala UI Semilight"/>
              </a:rPr>
              <a:t> time taken at each step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Throughput:</a:t>
            </a:r>
            <a:r>
              <a:rPr b="0" lang="en-CA" sz="1400" spc="-1" strike="noStrike">
                <a:latin typeface="Nirmala UI Semilight"/>
              </a:rPr>
              <a:t> units processed per period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Work-in-progress (WIP) queues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step where WIP accumulates or where lead time spikes suggests a bottleneck 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Obtain feedback from staff: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Which steps repeatedly cause frustration or backlog?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Which persons are over-utilized? 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How to Identify Bottlenecks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4: Identify the bottleneck(s)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Look for the step with the longest queue, highest utilization, longest processing time, or which restricts the entire process flow.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If this step were faster, would the overall process become faster?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If yes, than that step is a bottleneck.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Differentiate whether it is a constraint (systemic) or temporary overload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How to Identify Bottlenecks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5: Analyze root causes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 an identified bottleneck, ask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Why is the backlog forming?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Why is the capacity insufficient?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 </a:t>
            </a:r>
            <a:r>
              <a:rPr b="0" lang="en-CA" sz="1400" spc="-1" strike="noStrike">
                <a:latin typeface="Nirmala UI Semilight"/>
              </a:rPr>
              <a:t>Are there manual approvals?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 </a:t>
            </a:r>
            <a:r>
              <a:rPr b="0" lang="en-CA" sz="1400" spc="-1" strike="noStrike">
                <a:latin typeface="Nirmala UI Semilight"/>
              </a:rPr>
              <a:t>Are resources constrained?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Are hand-offs inefficient? 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Use techniques such as 5 Whys, fish bone diagrams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Examine the interfaces between people, process, system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maybe the system is fine but hand-off between teams is slow because roles are unclear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How to Identify Bottlenecks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6: Develop and implement solutions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Potential remediation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Redistributing workload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Adding capacity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Automating manual steps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simplifying workflow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Eliminating redundant steps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Establishing backup resources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Improving hand-off protocols. 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Prioritize by impact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Fix the bottleneck that will yield the most improvement in overall process flow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Improving non-bottleneck steps yields little gain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How to Identify Bottlenecks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7: Monitor and sustain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After implementing changes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Monitor metrics again to ensure the bottleneck is relieved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lead time, cycle time, queue lengths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Bottlenecks may shift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Once one is removed, another may emerge elsewhere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Continuous monitoring is essential to identify emerging bottlenecks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Single Points of Failure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Bottlenecks are about capacity and throughput</a:t>
            </a: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Single points of failure (SPOFs)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SPOF is a person, system, or step whose failure (unavailability, error, outage) will stop or severely impair the process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redundancy gap means there is no backup, alternate path, or contingency for a critical process step, rendering it fragile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From process modelling: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step may appear fine in normal flow, but if the person responsible is absent, or the system fails, the process halts, that is a SPOF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Bottlenecks + SPOFs = elevated risk because when a bottleneck resource fails, the harm is much greater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Mitigation: design alternate paths, cross-train resources, ensure fail-over systems, incorporate contingency in process maps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Business process modeling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CA" sz="2000" spc="-1" strike="noStrike">
                <a:latin typeface="Nirmala UI Semilight"/>
              </a:rPr>
              <a:t>This module introduces and explores business process modeling and related areas</a:t>
            </a:r>
            <a:endParaRPr b="0" lang="en-CA" sz="20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BPMN</a:t>
            </a:r>
            <a:endParaRPr b="0" lang="en-CA" sz="16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Bottleneck Analysis</a:t>
            </a:r>
            <a:endParaRPr b="0" lang="en-CA" sz="16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RACI</a:t>
            </a:r>
            <a:endParaRPr b="0" lang="en-CA" sz="16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Control Weaknesses</a:t>
            </a:r>
            <a:endParaRPr b="0" lang="en-CA" sz="1600" spc="-1" strike="noStrike">
              <a:latin typeface="Nirmala UI Semilight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7102440" y="1599480"/>
            <a:ext cx="4381200" cy="43812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Automation issues - process weaknesses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Automation issues are often linked to bottlenecks and SPOFs, automation plays an important role: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Manual tasks are often slower, error-prone, less visible, more susceptible to capacity constraints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These can become bottlenecks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Automation can improve throughput, consistency and reduce human dependency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But automation poorly designed or not maintained can itself become a bottleneck or failure point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Automation issues - process weaknesses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When modelling a process from a risk view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Annotate where manual work occurs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Where systems are used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Where automation might reduce delay and risk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Where automation is missing (gap), or outdated (risk of failure)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Example: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manual approval system via email becomes overloaded and delayed; automating approval or providing self-service may reduce that bottleneck and improve resilience.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summary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To recap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Bottlenecks are systematic constraints in a process that limit throughput, slow flow, increase backlog and introduce risk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They may be due to people, process, or system issues (or combination thereof) and often highlight underlying fragility or resilience gaps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Identifying bottlenecks requires mapping the process, collecting data (lead time, cycle time, WIP), gathering feedback, and analyzing root causes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From a risk and resilience viewpoint, watch for single points of failure and lack of redundancy, as these amplify the impact of bottlenecks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Automation (or lack thereof) is a key factor: manual tasks increase bottleneck risk, but automation must be well-designed or it can itself be a fault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Regular monitoring is essential: once one bottleneck is relieved, another may emerge because the process needs to be a living risk-aware artifact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Swimlane Diagrams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11715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 type of process map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Divides the workflow into “lanes” representing different roles, departments, teams or systems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Then places tasks/activities inside those lanes according to who/what is responsible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 </a:t>
            </a:r>
            <a:r>
              <a:rPr b="0" lang="en-CA" sz="1800" spc="-1" strike="noStrike">
                <a:latin typeface="Nirmala UI Semilight"/>
              </a:rPr>
              <a:t>Also called a cross-functional flowchart or role-activity diagram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These can be applied to any sort of diagram that maps out a flow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Data flow diagrams, business process models, flowcharts, etc.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The visual metaphor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Like a  swimming pool, where each lane is a different actor  and the tasks “swim” across lanes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Unlike a diagram that just shows sequence, a swimlane diagram adds an extra dimension of responsibility/ownership, making “who does what” and “hand-offs” explicit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It is used especially when processes span multiple functions/teams or when hand-offs between teams/systems are common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Swimlane Diagrams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1691640" y="1311480"/>
            <a:ext cx="7728480" cy="5000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Swimlane Diagrams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86" name="" descr=""/>
          <p:cNvPicPr/>
          <p:nvPr/>
        </p:nvPicPr>
        <p:blipFill>
          <a:blip r:embed="rId1"/>
          <a:stretch/>
        </p:blipFill>
        <p:spPr>
          <a:xfrm>
            <a:off x="449280" y="1419840"/>
            <a:ext cx="10797120" cy="4345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Swimlane Diagrams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In risk analysis, swimlane diagrams serve several important purposes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Visualize how work and information move across organizational boundaries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risk often arises when there’s a boundary crossing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Department to department, system to person, vendor to internal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Making that explicit helps highlight potential weak points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Clarify roles and responsibilities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If a task is shown in a lane labelled “IT Support”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But the subsequent decision appears under “Operations”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It is obvious who is accountable for what.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This helps uncover ambiguity in responsibilities, duplication of tasks, or gaps (no one assigned)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Step-by-Step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1: Define the scope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Choose the process to model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 change-management workflow, incident response, vendor onboarding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Identify start and end points; determine the high-level boundaries of the process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2: Identify the participants / roles / systems (Lanes)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List all the roles, departments, systems, external parties involved.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Decide how to organize lanes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by department, by role, by system, or by both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Label each lane clearly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 “Business Unit”, “IT Security”, “Compliance”, “Operations”, “Vendor”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Step-by-Step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3: Map the steps/activities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 each step place it in the appropriate lane, depending on who/what executes it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Use arrows/flows to show how tasks move from lane to lane (hand offs), or loop back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Include decision points or gateways where relevant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Annotate if a system step, manual step, or external hand off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4: Highlight hand offs and dependencies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Identify where flows cross from one lane to another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Those are hand off points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Identify where activities depend on another role/system completing a task before proceeding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Mark these in the diagram and note possible risks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Step-by-Step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5: Review for role clarity and gap identification</a:t>
            </a: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Once mapped, ask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Does every task have a clear owning lane?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Are there tasks that span lanes without a clear hand-over?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Are there “white-spaces” (steps with no lane/owner)?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Are there loops or back-and-forth between lanes?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These may indicate confusion or inefficient handoffs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Ask also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Who is accountable (versus simply responsible) for each lane/task?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Where might someone think “it’s someone else’s job”?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Where might communication fail (between lanes/roles)?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Business Process Modeling (BPM)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Why model business processes?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Organization manage risks from systems, controls and people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But often without a full picture of how work actually flows through the business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BPM helps to visualize, analyze and improve workflows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Essential for revealing where risks lie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In a risk and resilience context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Helps identify where inside the process might things go wrong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And what the resulting  impacts would be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Step-by-Step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6: Use the diagram to spot risks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Look for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Lanes with many incoming/outgoing flows → heavy hand-off load → higher risk of delay/communication error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Lanes that are lightly populated (few steps) but receive many inputs or send many outputs → potential bottleneck or dependency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Cross-lane arrows with no clearly annotated control or check step → risk of drop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External lane or vendor lane handoffs (less control visibility) → elevated risk</a:t>
            </a:r>
            <a:r>
              <a:rPr b="0" lang="en-CA" sz="1400" spc="-1" strike="noStrike">
                <a:latin typeface="Nirmala UI Semilight"/>
              </a:rPr>
              <a:t>	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 each risk spot identify: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What if the lane fails (person absent, system down, vendor unresponsive)?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What is the impact and how many other lanes depend on it?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Step-by-Step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7: Communicate and maintain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Use the diagram in stakeholder workshops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It helps non-technical people like business executives visualize roles and dependencies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Treat it as a living artifact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When process or person roles change, update the diagram rather than leaving it stale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Link it to your risk register, controls library, or accountability frameworks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example,connect a lane to a RACI chart 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considerations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Risk considerations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Within departments often there’s clearer role definition, standard operating procedures, closer supervision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This usually means fewer surprises but it is still possible to overlook something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Boundaries or hand-offs between departments/roles often create risk because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It may be unclear who is responsible for the next step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Communication may be informal or undocumented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Systems may change across boundaries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There might be delays while waiting for another team.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 receiving team may not have full context or may assume something is already done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RACI Charts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 RACI chart (or matrix)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 </a:t>
            </a:r>
            <a:r>
              <a:rPr b="0" lang="en-CA" sz="1800" spc="-1" strike="noStrike">
                <a:latin typeface="Nirmala UI Semilight"/>
              </a:rPr>
              <a:t>A responsibility assignment matrix (RAM) that maps tasks (or activities/decisions) against roles or stakeholders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It and assigns for each intersection one of the four RACI categories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Responsible (R)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Accountable (A)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Consulted ©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Informed (I).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 practice, the tasks are listed down the rows (left column)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Stakeholders/roles across the columns at the top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Then each cell is used to show each role’s involvement in that task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purpose is to ensure clarity of roles and avoid confusion, overlaps, omissions, or ambiguity in responsibility and decision-making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RACI Charts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404" name="" descr=""/>
          <p:cNvPicPr/>
          <p:nvPr/>
        </p:nvPicPr>
        <p:blipFill>
          <a:blip r:embed="rId1"/>
          <a:stretch/>
        </p:blipFill>
        <p:spPr>
          <a:xfrm>
            <a:off x="772920" y="1127160"/>
            <a:ext cx="9791280" cy="52088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RACI roles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Responsible (R):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person or people who actually do the work to complete the task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“doers”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Everyone doing the work should be identified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Accountable (A):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person who is ultimately answerable for the correct completion of the task, deliverable, or decision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They own the outcome, must approve/sign-off, and bear consequences for success/failure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Per best practice, each task should have exactly one Accountable person 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RACI roles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Consulted (C):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People or roles whose opinions are sought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Typically subject-matter experts, stakeholders who must give input before the task/decision is done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They are engaged in a two-way communication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Informed (I):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People or roles who need to be kept up-to-date on progress or results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They are not directly involved in doing the work or inputting decisions, but they need awareness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One-way communication.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Step-by-Step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1: Identify Activities / Tasks / Decisions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List the set of tasks or decision points for the process or system you are analyzing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 instance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Initiate change request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Review risk impact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Approve change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Implement change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Monitor change outcome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Decide on the level of granularity, you may want to limit to high-level tasks for clarity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Step-by-Step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2: Identify Roles / Stakeholders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Identify all relevant roles (not necessarily individual names) that will be involved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Business Owner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IT Security Lead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Compliance Manager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Change Manager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Operations Team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Capture roles rather than always names, so the chart remains valid over time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Step-by-Step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3: Build the matrix structure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Create a table/spreadsheet with rows = tasks/activities, columns = roles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 each cell, assign R, A, C, or I as appropriate.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 that there is at least one “R” per task and exactly one “A” per task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Consulted and Informed may have multiple assignments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4: Validate with stakeholders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Review the draft with relevant stakeholders to confirm the assignments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Lack of input from stakeholders may mean there are hidden gaps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Check for common problems: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No “A” assigned for a task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Too many “R” (means duplication or ambiguity)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Same person in multiple roles without clear justification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Business Process Modeling (BPM)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Modeling a process provides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Clarity about inputs, outputs, flows, handoffs, decisions and system dependencies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Common vocabulary and visualization across business &amp; IT stakeholders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Basis for identifying latent risks and control weaknesses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rework loops, human manual steps, system dependencies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 process map is not just a diagram of work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It is also a diagram of risk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Step-by-Step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5: Risk identification and control mapping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Once the RACI chart is populated, analyze for risk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tasks where “I” stakeholders are missing could mean decision makers aren't being informed, leading to lack of control oversight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Link tasks that have high risk or critical control to the “A” role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That person then owns risk acceptance for that control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Assign monitoring, assurance, escalation responsibilities via “R/A”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6: Maintain and update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RACI chart becomes a living document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When processes change, roles evolve, or new tasks are added, updates are necessary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Otherwise it becomes stale and misaligned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Make it accessible and reference in governance meetings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Diagnostic Uses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Use the RACI chart to identify potential problems with controls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No Accountable assigned or multiple people assigned to Accountable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When nobody or too many people own a task, decision-making stalls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Too many Responsible roles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Several people marked “R” for same task can create duplication, confusion and lack of clarity. 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Excessive Consulted/Informed roles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Over-communication can slow processes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Too many “I” roles may add noise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Common Errors 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Rigid/static chart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If not updated, the RACI chart becomes outdated and misleading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Too granular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If every small step has a RACI assignment, the matrix becomes heavy and unwieldy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Apply suitable level of granularity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Misalignment with process map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If tasks in process map and tasks in RACI chart don’t correspond, then there is the potential for control gaps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Identifying Control Weaknesses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Processes don’t fail only because of technical or system flaws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Often the weakest link is people, communication, or organizational structure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Any shortcoming or gap in the design or operation of a control that increases the risk of error, fraud, or non-compliance 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Communication breakdowns often occur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Example: lack of timely, accurate information flowing between roles, teams, systems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These can turn what might be a minor issue into a major incident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Because necessary escalation, monitoring or remediation does not happen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Key diagnostic issues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Role confusion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When duties overlap, when it is unclear who is supposed to perform or approve a task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Potential issues: duplicated work, missed work, or absence of control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Two teams think the other will perform the hand-off check.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As a result none performs it resulting in a control gap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Possible design deficiency of control: lack of clarity as to who is responsible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Possible operational deficiency: control exists but how to execute it is unclear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Key diagnostic issues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Lack of Accountability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Often when tasks are assigned to “everyone” or “anyone” then there is no clear owner of the outcome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Without an accountable person, no one drives it, no one maintains oversight, no one escalates when things go wrong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Absence of “Accountable” in the RACI or missing “A” for a task means that control is weak or ineffective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Frequently shows up in control testing as “no one signed off” or “no owner of the exception” when a failure occurs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Key diagnostic issues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Communication Gaps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Key information not shared or delayed across teams, departments or levels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A security vulnerability is discovered but is not communicated to the business until a change request is processed which results in the hand-off failing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Communication gaps are especially dangerous because they often don’t show up in routine operations but when an incident or exception occurs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These are the situations where speed and clarity matter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Edge cases and outliers are often where communication breaks down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No one has done a walk through of rare event occurrences because they were overlooked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Missed exceptions are often handled  by ad hoc initiatives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These have to be converted to SOPs and run books to update the controls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Key diagnostic issues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Cultural Factors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If the organizational culture is a “blame culture”, employees may not escalate issues, near-misses or process deviations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They may hide or ignore them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This delays remediation, meaning control weaknesses persist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risk-aware culture, encourages reporting, learning, escalation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Without this attitude, the “people” and “process” pieces of the risk triangle weaken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well-designed process will still fail if people don’t feel safe to raise issues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Or if they lack clarity on roles and communication protocols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Step-by-Step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1</a:t>
            </a: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Use process models and RACI charts as a baseline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These are the artifacts reviewed to check alignment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Are responsibilities clearly assigned?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Are hand-offs clear?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Where does communications between roles need to happen?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Step-by-Step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2</a:t>
            </a: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Review control points and hand offs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On the process map, identify every control step: approvals, reviews, checks, data validations, hand-offs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 each control step, ask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Who is performing this? Do we have a clear owner?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What happens if this doesn’t occur? Is there a backup?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Are there hand-offs (cross-team, cross-system)? If yes, is the receiving party clearly defined?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On the RACI chart, ask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Are tasks with controls assigned a clear “A” (Accountable)?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Are the “C” (Consulted) or “I” (Informed) roles too many (information overload) or missing?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Where are the overlaps or omissions?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BPM in Risk Identification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Applying BPM with a risk lens can uncover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Design risks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</a:t>
            </a:r>
            <a:r>
              <a:rPr b="0" lang="en-CA" sz="1400" spc="-1" strike="noStrike">
                <a:latin typeface="Nirmala UI Semilight"/>
              </a:rPr>
              <a:t>oes the process design introduce delays, loops, unnecessary manual work or complexity?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Execution risks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Are there unmonitored manual handoffs, people acting without backup, or lack of system support?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Dependency risks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Does the process rely on a single system or person (single point of failure)?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Are there external suppliers or upstream/downstream processes that create risk?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Control risks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Where are the monitoring or control points?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Are they visible and documented?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Are there gaps or overlaps in ownership?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Step-by-Step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3</a:t>
            </a: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Survey and interview stakeholders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Speak with people doing the tasks; ask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Do you know your role clearly?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When you hand-off to another role/team, do you always follow the same procedures?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Have you ever waited on someone else to complete a task you thought you’d done?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Have you ever found you weren’t aware of a change and you carried on in error because you weren’t told?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Look for signals of communication breakdown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repeated rework, tasks waiting on outside team, missing documentation, undocumented exceptions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Step-by-Step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4</a:t>
            </a: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Analyze control effectiveness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 each control step, evaluate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Design</a:t>
            </a:r>
            <a:r>
              <a:rPr b="0" lang="en-CA" sz="1400" spc="-1" strike="noStrike">
                <a:latin typeface="Nirmala UI Semilight"/>
              </a:rPr>
              <a:t>: Is the control well explained, documented, and aligned with the risk it is intended to mitigate?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Operation</a:t>
            </a:r>
            <a:r>
              <a:rPr b="0" lang="en-CA" sz="1400" spc="-1" strike="noStrike">
                <a:latin typeface="Nirmala UI Semilight"/>
              </a:rPr>
              <a:t>: Is the control executed reliably, consistently? Are there exceptions, workarounds?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Use frameworks that control weaknesses into design vs operational vs administrative weaknesses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Identify communication weaknesses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example, controls that rely on hand-written log entries, manual emails with no receipt, or informal verbal escalation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Step-by-Step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5</a:t>
            </a: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Categorize, prioritize and document weaknesses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Create a table or register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Each row = identified weakness or communication gap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Columns (suggested)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Process step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Description of weakness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Risk impact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Root cause (people/process/system)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Proposed remediation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Priority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Typical categories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Role confusion, missing accountability, unclear hand-off, un-documented escalation, culture/behaviour issue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Prioritize on impact (how bad if fails) and likelihood (how likely based on current state)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Using the standard risk scoring used in the risk analysis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Step-by-Step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6</a:t>
            </a: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Develop mitigation and remediation strategies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 each identified weakness, propose targeted actions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Clarify or rewrite task/role descriptions; update RACI and process map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Assign clear Accountable roles; eliminate “everyone’s job”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Formalize communication/handoff protocols (who informs whom, what format, timeline)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Conduct training and change management to shift culture (from blame to reporting)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Automate where possible to reduce hand-offs and manual communication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Add monitoring/controls to catch missed hand-offs or uninformed stakeholders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Embed review mechanism: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 control environment must be monitored and updated regularly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Continuous monitoring helps surface weaknesses early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79532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Step-by-Step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7</a:t>
            </a: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Monitor and sustain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After remediation, embed KPIs/metrics to monitor the effectiveness of the controls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 number of hand-off delays per month, number of un-approved tasks, number of escalations raised vs expected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Conduct periodic process walkthroughs with stakeholders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Review culture indicators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 number of risk/incident reports raised, near-miss reports, time to escalate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Use the process map + RACI + control register together as a living document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Revisit when process or organization changes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10050840" cy="728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Q&amp;A and open discussion</a:t>
            </a:r>
            <a:endParaRPr b="0" lang="en-CA" sz="3600" spc="-1" strike="noStrike">
              <a:latin typeface="Arial"/>
            </a:endParaRPr>
          </a:p>
        </p:txBody>
      </p:sp>
      <p:pic>
        <p:nvPicPr>
          <p:cNvPr id="446" name="Content Placeholder 2" descr=""/>
          <p:cNvPicPr/>
          <p:nvPr/>
        </p:nvPicPr>
        <p:blipFill>
          <a:blip r:embed="rId1"/>
          <a:stretch/>
        </p:blipFill>
        <p:spPr>
          <a:xfrm>
            <a:off x="1647360" y="1073160"/>
            <a:ext cx="8083440" cy="5051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BPM in Risk Identification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Applying BPM with a risk lens can uncover: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Data/information risks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How does data move?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Is there risk of data loss, corruption, incorrect handoff?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Change risks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If a process changes (e.g., new system, new regulatory requirement), how will the current flows adapt and what is the vulnerability during transition?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Modeling shifts the risk lens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From: </a:t>
            </a:r>
            <a:r>
              <a:rPr b="0" i="1" lang="en-CA" sz="1800" spc="-1" strike="noStrike">
                <a:latin typeface="Nirmala UI Semilight"/>
              </a:rPr>
              <a:t>“we hope nothing goes wrong”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To: </a:t>
            </a:r>
            <a:r>
              <a:rPr b="0" i="1" lang="en-CA" sz="1800" spc="-1" strike="noStrike">
                <a:latin typeface="Nirmala UI Semilight"/>
              </a:rPr>
              <a:t>“we can see where things can go wrong and can act”</a:t>
            </a:r>
            <a:endParaRPr b="0" lang="en-CA" sz="1800" spc="-1" strike="noStrike">
              <a:latin typeface="Nirmala UI Semilight"/>
            </a:endParaRPr>
          </a:p>
          <a:p>
            <a:endParaRPr b="0" lang="en-CA" sz="2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Modeling Techniques and Tools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There are a number of standard toolsets used for business modeling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Business Process Model and Notation (BPMN) 2.0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 industry-standard notation for modelling complex business processes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Uses standard symbols (events, activities/tasks, gateways/decisions, flows) that both business and technical stakeholders can understand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Allows modeling from a “high‐level overview” down to more detailed subprocesses, enabling the modeler to drill down to the risk source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Using BPMN for risk modelling: some researchers suggest enriching BPMN with risk information (likelihood/impact):  e.g., in a “risk-annotated BPMN” model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Modeling Techniques and Tools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33732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Some tools are adaptations of older existing modeling techniques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Flowcharts, SIPOC diagrams, Value‐Stream Maps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These are useful, especially in earlier or higher‐level phases, or for less complex processes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Flowcharts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Simple, good for mapping steps, but may lack standardisation and clarity for cross-functional work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SIPOC (Supplier–Input–Process–Output–Customer) diagrams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Good for understanding the boundary/context of a process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Who supplies, what comes in, what goes out, who receives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Value-Stream Maps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Commonly used in Lean environments to show value-add vs non-value‐add steps, handoffs, delays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Useful for spotting bottlenecks and waste, which are also risk indicators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170127</TotalTime>
  <Application>LibreOffice/7.3.4.2$Windows_X86_64 LibreOffice_project/728fec16bd5f605073805c3c9e7c4212a0120dc5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2016-09-10T10:34:19Z</dcterms:created>
  <dc:creator>Donis Marshall</dc:creator>
  <dc:description/>
  <dc:language>en-CA</dc:language>
  <cp:lastModifiedBy>Rod Davison</cp:lastModifiedBy>
  <cp:lastPrinted>2025-11-09T09:59:05Z</cp:lastPrinted>
  <dcterms:modified xsi:type="dcterms:W3CDTF">2025-12-18T08:30:35Z</dcterms:modified>
  <cp:revision>9147</cp:revision>
  <dc:subject>Risk Bootcamp</dc:subject>
  <dc:title>1. Business Process Modeling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52</vt:r8>
  </property>
  <property fmtid="{D5CDD505-2E9C-101B-9397-08002B2CF9AE}" pid="3" name="PresentationFormat">
    <vt:lpwstr>Widescreen</vt:lpwstr>
  </property>
  <property fmtid="{D5CDD505-2E9C-101B-9397-08002B2CF9AE}" pid="4" name="Slides">
    <vt:r8>52</vt:r8>
  </property>
</Properties>
</file>